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4"/>
  </p:notesMasterIdLst>
  <p:sldIdLst>
    <p:sldId id="304" r:id="rId2"/>
    <p:sldId id="293" r:id="rId3"/>
    <p:sldId id="277" r:id="rId4"/>
    <p:sldId id="278" r:id="rId5"/>
    <p:sldId id="291" r:id="rId6"/>
    <p:sldId id="280" r:id="rId7"/>
    <p:sldId id="281" r:id="rId8"/>
    <p:sldId id="282" r:id="rId9"/>
    <p:sldId id="283" r:id="rId10"/>
    <p:sldId id="284" r:id="rId11"/>
    <p:sldId id="295" r:id="rId12"/>
    <p:sldId id="305" r:id="rId13"/>
    <p:sldId id="296" r:id="rId14"/>
    <p:sldId id="297" r:id="rId15"/>
    <p:sldId id="300" r:id="rId16"/>
    <p:sldId id="299" r:id="rId17"/>
    <p:sldId id="298" r:id="rId18"/>
    <p:sldId id="301" r:id="rId19"/>
    <p:sldId id="302" r:id="rId20"/>
    <p:sldId id="306" r:id="rId21"/>
    <p:sldId id="307" r:id="rId22"/>
    <p:sldId id="30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0446" autoAdjust="0"/>
  </p:normalViewPr>
  <p:slideViewPr>
    <p:cSldViewPr snapToGrid="0" snapToObjects="1">
      <p:cViewPr varScale="1">
        <p:scale>
          <a:sx n="86" d="100"/>
          <a:sy n="86" d="100"/>
        </p:scale>
        <p:origin x="18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92F88-D5C3-BB44-8F9F-C03624D04443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C918C-6F91-DF42-885D-FB52621D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file organization of your research data is important</a:t>
            </a:r>
          </a:p>
          <a:p>
            <a:r>
              <a:rPr lang="en-US" dirty="0"/>
              <a:t>Specific techniques for organizing your research data,</a:t>
            </a:r>
          </a:p>
          <a:p>
            <a:r>
              <a:rPr lang="en-US" dirty="0"/>
              <a:t>including developing plans for:</a:t>
            </a:r>
          </a:p>
          <a:p>
            <a:r>
              <a:rPr lang="en-US" dirty="0"/>
              <a:t>– File structures - where to put data so you won’t lose it</a:t>
            </a:r>
          </a:p>
          <a:p>
            <a:r>
              <a:rPr lang="en-US" dirty="0"/>
              <a:t>(including tips on embedding </a:t>
            </a:r>
            <a:r>
              <a:rPr lang="en-US" u="sng" dirty="0"/>
              <a:t>metadata)</a:t>
            </a:r>
          </a:p>
          <a:p>
            <a:r>
              <a:rPr lang="en-US" dirty="0"/>
              <a:t>– File naming - what to call data so you know what it is</a:t>
            </a:r>
          </a:p>
          <a:p>
            <a:r>
              <a:rPr lang="en-US" dirty="0"/>
              <a:t>– A bit on version control - keeping track of data</a:t>
            </a:r>
          </a:p>
          <a:p>
            <a:r>
              <a:rPr lang="en-US" dirty="0"/>
              <a:t>• Will also include opportunities for:</a:t>
            </a:r>
          </a:p>
          <a:p>
            <a:r>
              <a:rPr lang="en-US" dirty="0"/>
              <a:t>– Small group discussion</a:t>
            </a:r>
          </a:p>
          <a:p>
            <a:r>
              <a:rPr lang="en-US" dirty="0"/>
              <a:t>– Exercise for organizing your own data</a:t>
            </a:r>
          </a:p>
          <a:p>
            <a:r>
              <a:rPr lang="en-US" dirty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file organization of your research data is important</a:t>
            </a:r>
          </a:p>
          <a:p>
            <a:r>
              <a:rPr lang="en-US" dirty="0"/>
              <a:t>Specific techniques for organizing your research data,</a:t>
            </a:r>
          </a:p>
          <a:p>
            <a:r>
              <a:rPr lang="en-US" dirty="0"/>
              <a:t>including developing plans for:</a:t>
            </a:r>
          </a:p>
          <a:p>
            <a:r>
              <a:rPr lang="en-US" dirty="0"/>
              <a:t>– File structures - where to put data so you won’t lose it</a:t>
            </a:r>
          </a:p>
          <a:p>
            <a:r>
              <a:rPr lang="en-US" dirty="0"/>
              <a:t>(including tips on embedding </a:t>
            </a:r>
            <a:r>
              <a:rPr lang="en-US" u="sng" dirty="0"/>
              <a:t>metadata)</a:t>
            </a:r>
          </a:p>
          <a:p>
            <a:r>
              <a:rPr lang="en-US" dirty="0"/>
              <a:t>– File naming - what to call data so you know what it is</a:t>
            </a:r>
          </a:p>
          <a:p>
            <a:r>
              <a:rPr lang="en-US" dirty="0"/>
              <a:t>– A bit on version control - keeping track of data</a:t>
            </a:r>
          </a:p>
          <a:p>
            <a:r>
              <a:rPr lang="en-US" dirty="0"/>
              <a:t>• Will also include opportunities for:</a:t>
            </a:r>
          </a:p>
          <a:p>
            <a:r>
              <a:rPr lang="en-US" dirty="0"/>
              <a:t>– Small group discussion</a:t>
            </a:r>
          </a:p>
          <a:p>
            <a:r>
              <a:rPr lang="en-US" dirty="0"/>
              <a:t>– Exercise for organizing your own data</a:t>
            </a:r>
          </a:p>
          <a:p>
            <a:r>
              <a:rPr lang="en-US" dirty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E2F8-AB0D-F641-88A6-8BAE73571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7C1-C055-114C-B2C2-19CD44202EC9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ata.cam.ac.uk/data-management-guide" TargetMode="Externa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biorxiv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hyperlink" Target="https://riojournal.com/" TargetMode="External"/><Relationship Id="rId4" Type="http://schemas.openxmlformats.org/officeDocument/2006/relationships/hyperlink" Target="https://doaj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ebi.ac.uk/services" TargetMode="External"/><Relationship Id="rId7" Type="http://schemas.openxmlformats.org/officeDocument/2006/relationships/hyperlink" Target="https://bitbucket.org" TargetMode="External"/><Relationship Id="rId2" Type="http://schemas.openxmlformats.org/officeDocument/2006/relationships/hyperlink" Target="http://www.re3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lab.com" TargetMode="External"/><Relationship Id="rId5" Type="http://schemas.openxmlformats.org/officeDocument/2006/relationships/hyperlink" Target="https://github.com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zenodo.org/" TargetMode="External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openaccess.cam.ac.uk/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osf.io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creativecommons.org/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opensource.org/license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hyperlink" Target="https://choosealicense.com" TargetMode="External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s.ch.cam.ac.uk/pmr/2011/08/01/why-you-need-a-data-management-plan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researchuk.org/sites/default/files/policy_on_open_access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frama.link/manage-data-quiz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he_Screa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550" y="1683736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</a:t>
            </a:r>
            <a:r>
              <a:rPr lang="en-US" b="1" dirty="0"/>
              <a:t>manage</a:t>
            </a:r>
            <a:r>
              <a:rPr lang="en-US" dirty="0"/>
              <a:t> your research data?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2150" y="2752308"/>
            <a:ext cx="8229600" cy="3778423"/>
          </a:xfrm>
        </p:spPr>
        <p:txBody>
          <a:bodyPr/>
          <a:lstStyle/>
          <a:p>
            <a:r>
              <a:rPr lang="en-US" dirty="0"/>
              <a:t>What kind of research data do you have?</a:t>
            </a:r>
          </a:p>
          <a:p>
            <a:r>
              <a:rPr lang="en-US" dirty="0"/>
              <a:t>Do you do any data </a:t>
            </a:r>
            <a:r>
              <a:rPr lang="en-US" b="1" dirty="0"/>
              <a:t>backup</a:t>
            </a:r>
            <a:r>
              <a:rPr lang="en-US" dirty="0"/>
              <a:t>?</a:t>
            </a:r>
          </a:p>
          <a:p>
            <a:r>
              <a:rPr lang="en-US" dirty="0"/>
              <a:t>How </a:t>
            </a:r>
            <a:r>
              <a:rPr lang="en-US" b="1" dirty="0"/>
              <a:t>often</a:t>
            </a:r>
            <a:r>
              <a:rPr lang="en-US" dirty="0"/>
              <a:t>?</a:t>
            </a:r>
          </a:p>
          <a:p>
            <a:r>
              <a:rPr lang="en-US" dirty="0"/>
              <a:t>How do you </a:t>
            </a:r>
            <a:r>
              <a:rPr lang="en-US" b="1" dirty="0"/>
              <a:t>share</a:t>
            </a:r>
            <a:r>
              <a:rPr lang="en-US" dirty="0"/>
              <a:t> files/data with collaborators?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75" y="3520898"/>
            <a:ext cx="2224875" cy="19219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128E09-7785-EB4D-8D61-51A38DF9B45B}"/>
              </a:ext>
            </a:extLst>
          </p:cNvPr>
          <p:cNvSpPr txBox="1">
            <a:spLocks/>
          </p:cNvSpPr>
          <p:nvPr/>
        </p:nvSpPr>
        <p:spPr>
          <a:xfrm>
            <a:off x="532150" y="-719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/>
              <a:t>Data sharing and Backup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88B6843-90CC-C649-86D9-16034067F2C4}"/>
              </a:ext>
            </a:extLst>
          </p:cNvPr>
          <p:cNvSpPr txBox="1">
            <a:spLocks/>
          </p:cNvSpPr>
          <p:nvPr/>
        </p:nvSpPr>
        <p:spPr>
          <a:xfrm>
            <a:off x="2132350" y="93563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Anne </a:t>
            </a:r>
            <a:r>
              <a:rPr lang="en-US" sz="2400" dirty="0" err="1"/>
              <a:t>Pajon</a:t>
            </a:r>
            <a:r>
              <a:rPr lang="en-US" sz="2400" dirty="0"/>
              <a:t> 26</a:t>
            </a:r>
            <a:r>
              <a:rPr lang="en-US" sz="2400" baseline="30000" dirty="0"/>
              <a:t>th</a:t>
            </a:r>
            <a:r>
              <a:rPr lang="en-US" sz="2400" dirty="0"/>
              <a:t> February 2019</a:t>
            </a:r>
            <a:br>
              <a:rPr lang="en-US" sz="2400" dirty="0"/>
            </a:br>
            <a:r>
              <a:rPr lang="en-US" sz="2400" dirty="0"/>
              <a:t>Mark Fernandes (Updated Nov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10677-27D3-1943-B0BD-226987FD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58" y="6137031"/>
            <a:ext cx="1117600" cy="393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6F716C-B750-B14F-9F83-8B4C01033E5A}"/>
              </a:ext>
            </a:extLst>
          </p:cNvPr>
          <p:cNvSpPr/>
          <p:nvPr/>
        </p:nvSpPr>
        <p:spPr>
          <a:xfrm>
            <a:off x="101183" y="6530731"/>
            <a:ext cx="5543393" cy="2769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1200" i="1" dirty="0"/>
              <a:t>This work is licensed under a </a:t>
            </a:r>
            <a:r>
              <a:rPr lang="en-US" sz="1200" i="1" dirty="0">
                <a:hlinkClick r:id="rId4"/>
              </a:rPr>
              <a:t>Creative Commons Attribution 4.0 International License</a:t>
            </a:r>
            <a:r>
              <a:rPr lang="en-US" sz="1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94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Beware of the cloud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09390" y="2176366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reliability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6818" y="315416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security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053" y="5170284"/>
            <a:ext cx="795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881" y="2643798"/>
            <a:ext cx="368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 cloud storage supplier reliable?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58981" y="5651316"/>
            <a:ext cx="216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there hidden cost?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8811" y="3675561"/>
            <a:ext cx="374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Have you lost control over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5375" y="3013130"/>
            <a:ext cx="1119444" cy="1164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30" y="2039841"/>
            <a:ext cx="1198696" cy="1198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64" y="5087131"/>
            <a:ext cx="1128370" cy="11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data sharing is important?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12" y="1232972"/>
            <a:ext cx="6766976" cy="50726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2695" y="6305660"/>
            <a:ext cx="6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Data should be shared to move our knowledge forward.</a:t>
            </a:r>
          </a:p>
        </p:txBody>
      </p:sp>
    </p:spTree>
    <p:extLst>
      <p:ext uri="{BB962C8B-B14F-4D97-AF65-F5344CB8AC3E}">
        <p14:creationId xmlns:p14="http://schemas.microsoft.com/office/powerpoint/2010/main" val="218992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Data Policies</a:t>
            </a:r>
          </a:p>
        </p:txBody>
      </p:sp>
      <p:pic>
        <p:nvPicPr>
          <p:cNvPr id="3" name="Picture 2" descr="Screen Shot 2019-02-26 at 09.42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90" y="2325947"/>
            <a:ext cx="6324910" cy="4532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1" b="100000" l="7034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978" y="1530297"/>
            <a:ext cx="1629977" cy="795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9090" y="1855447"/>
            <a:ext cx="6324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hlinkClick r:id="rId5"/>
              </a:rPr>
              <a:t>http://www.data.cam.ac.uk/data-management-guide</a:t>
            </a:r>
            <a:r>
              <a:rPr lang="en-US" sz="2000" b="1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413" y="2497257"/>
            <a:ext cx="287110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Most research funders have also introduced </a:t>
            </a:r>
            <a:r>
              <a:rPr lang="en-US" sz="2400" b="1" dirty="0"/>
              <a:t>policies</a:t>
            </a:r>
            <a:r>
              <a:rPr lang="en-US" sz="2400" dirty="0"/>
              <a:t> </a:t>
            </a:r>
            <a:r>
              <a:rPr lang="en-US" sz="2000" dirty="0"/>
              <a:t>on research data management.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The general expectation is that publicly funded research data are a </a:t>
            </a:r>
            <a:r>
              <a:rPr lang="en-US" sz="2400" b="1" dirty="0"/>
              <a:t>public good</a:t>
            </a:r>
            <a:r>
              <a:rPr lang="en-US" sz="2000" dirty="0"/>
              <a:t>, and should be made </a:t>
            </a:r>
            <a:r>
              <a:rPr lang="en-US" sz="2400" b="1" dirty="0"/>
              <a:t>openly available </a:t>
            </a:r>
            <a:r>
              <a:rPr lang="en-US" sz="2000" dirty="0"/>
              <a:t>with as few restrictions as possible.</a:t>
            </a:r>
          </a:p>
        </p:txBody>
      </p:sp>
    </p:spTree>
    <p:extLst>
      <p:ext uri="{BB962C8B-B14F-4D97-AF65-F5344CB8AC3E}">
        <p14:creationId xmlns:p14="http://schemas.microsoft.com/office/powerpoint/2010/main" val="2722459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 to share?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&amp; metadata</a:t>
            </a:r>
          </a:p>
          <a:p>
            <a:pPr lvl="1"/>
            <a:r>
              <a:rPr lang="en-US" dirty="0"/>
              <a:t>Raw</a:t>
            </a:r>
          </a:p>
          <a:p>
            <a:pPr lvl="1"/>
            <a:r>
              <a:rPr lang="en-US" dirty="0"/>
              <a:t>Processed</a:t>
            </a:r>
          </a:p>
          <a:p>
            <a:r>
              <a:rPr lang="en-US" dirty="0"/>
              <a:t>Code (</a:t>
            </a:r>
            <a:r>
              <a:rPr lang="en-US" sz="2000" dirty="0"/>
              <a:t>software and scripts</a:t>
            </a:r>
            <a:r>
              <a:rPr lang="en-US" dirty="0"/>
              <a:t>)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Papers </a:t>
            </a:r>
          </a:p>
          <a:p>
            <a:pPr lvl="1"/>
            <a:r>
              <a:rPr lang="en-US" dirty="0"/>
              <a:t>results and figures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What about non-positive results?</a:t>
            </a:r>
          </a:p>
          <a:p>
            <a:pPr lvl="1"/>
            <a:r>
              <a:rPr lang="en-US" dirty="0"/>
              <a:t>RIO - Research Ideas and Outcomes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Would you consider Pre-Print for your draft manuscripts?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Screen Shot 2019-02-25 at 23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7" y="3359336"/>
            <a:ext cx="265430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4" y="5287072"/>
            <a:ext cx="3057219" cy="5615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074" y="5863905"/>
            <a:ext cx="305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https://doaj.org/</a:t>
            </a:r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8067" y="4083236"/>
            <a:ext cx="265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https://riojournal.com/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318" y="5802196"/>
            <a:ext cx="2093799" cy="7271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0601" y="6486453"/>
            <a:ext cx="25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https://www.biorxiv.org/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3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share?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43"/>
            <a:ext cx="9144000" cy="4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information early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8461"/>
            <a:ext cx="8229600" cy="2581078"/>
          </a:xfrm>
        </p:spPr>
        <p:txBody>
          <a:bodyPr/>
          <a:lstStyle/>
          <a:p>
            <a:r>
              <a:rPr lang="en-US" b="1" dirty="0"/>
              <a:t>Think</a:t>
            </a:r>
            <a:r>
              <a:rPr lang="en-US" dirty="0"/>
              <a:t> of data submission from the start</a:t>
            </a:r>
          </a:p>
          <a:p>
            <a:r>
              <a:rPr lang="en-US" dirty="0"/>
              <a:t>Collect </a:t>
            </a:r>
            <a:r>
              <a:rPr lang="en-US" b="1" dirty="0"/>
              <a:t>metadata</a:t>
            </a:r>
            <a:r>
              <a:rPr lang="en-US" dirty="0"/>
              <a:t> before submission</a:t>
            </a:r>
          </a:p>
          <a:p>
            <a:r>
              <a:rPr lang="en-US" dirty="0"/>
              <a:t>Keep a </a:t>
            </a:r>
            <a:r>
              <a:rPr lang="en-US" b="1" dirty="0"/>
              <a:t>ReadMe</a:t>
            </a:r>
            <a:r>
              <a:rPr lang="en-US" dirty="0"/>
              <a:t> file about your project</a:t>
            </a:r>
          </a:p>
          <a:p>
            <a:r>
              <a:rPr lang="en-US" dirty="0"/>
              <a:t>Consider using an </a:t>
            </a:r>
            <a:r>
              <a:rPr lang="en-US" b="1" dirty="0"/>
              <a:t>E</a:t>
            </a:r>
            <a:r>
              <a:rPr lang="en-US" dirty="0"/>
              <a:t>lectronic </a:t>
            </a:r>
            <a:r>
              <a:rPr lang="en-US" b="1" dirty="0"/>
              <a:t>L</a:t>
            </a:r>
            <a:r>
              <a:rPr lang="en-US" dirty="0"/>
              <a:t>ab </a:t>
            </a:r>
            <a:r>
              <a:rPr lang="en-US" b="1" dirty="0"/>
              <a:t>N</a:t>
            </a:r>
            <a:r>
              <a:rPr lang="en-US" dirty="0"/>
              <a:t>otebook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62" y="4570396"/>
            <a:ext cx="2008569" cy="2008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92" y="1263688"/>
            <a:ext cx="1565147" cy="1565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27" y="4786888"/>
            <a:ext cx="1971405" cy="1575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87" y="4936027"/>
            <a:ext cx="1242180" cy="12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share your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9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data</a:t>
            </a:r>
          </a:p>
          <a:p>
            <a:r>
              <a:rPr lang="en-US" sz="2400" dirty="0"/>
              <a:t>Discipline specific </a:t>
            </a:r>
          </a:p>
          <a:p>
            <a:pPr lvl="1"/>
            <a:r>
              <a:rPr lang="en-US" sz="2000" dirty="0"/>
              <a:t>Registry of Research Data Repositories </a:t>
            </a:r>
            <a:r>
              <a:rPr lang="en-US" sz="2000" dirty="0">
                <a:hlinkClick r:id="rId2"/>
              </a:rPr>
              <a:t>http://www.re3data.org/</a:t>
            </a:r>
            <a:endParaRPr lang="en-US" sz="2000" dirty="0"/>
          </a:p>
          <a:p>
            <a:pPr lvl="1"/>
            <a:r>
              <a:rPr lang="en-US" sz="2000" dirty="0"/>
              <a:t>EMBL-EBI services </a:t>
            </a:r>
            <a:r>
              <a:rPr lang="en-US" sz="2000" dirty="0">
                <a:hlinkClick r:id="rId3"/>
              </a:rPr>
              <a:t>https://www.ebi.ac.uk/services</a:t>
            </a:r>
            <a:endParaRPr lang="en-US" sz="2000" dirty="0"/>
          </a:p>
          <a:p>
            <a:r>
              <a:rPr lang="en-US" sz="2400" dirty="0"/>
              <a:t>General purpose </a:t>
            </a:r>
          </a:p>
          <a:p>
            <a:pPr lvl="1"/>
            <a:r>
              <a:rPr lang="en-US" sz="2000" dirty="0" err="1"/>
              <a:t>Zenodo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https://zenodo.org/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50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code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https://github.com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https://gitlab.com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Bitbucket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https://bitbucket.org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0" y="120653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Store, describe and deposit your data in suitable and trusted public data repositories and add a link to your data in your publication.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9776" y="6022543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Zenodo</a:t>
            </a:r>
            <a:r>
              <a:rPr lang="en-US" dirty="0"/>
              <a:t> assigns a Digital Object Identifier (DOI) to make the upload easily and uniquely citable, with </a:t>
            </a:r>
            <a:r>
              <a:rPr lang="en-US" dirty="0" err="1"/>
              <a:t>GitHub</a:t>
            </a:r>
            <a:r>
              <a:rPr lang="en-US" dirty="0"/>
              <a:t> integration to enable tracking of each release.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850" y="4434124"/>
            <a:ext cx="1948747" cy="574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569" y="5073896"/>
            <a:ext cx="1862028" cy="744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8597" y="4434124"/>
            <a:ext cx="2124504" cy="1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275"/>
            <a:ext cx="9144000" cy="446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make </a:t>
            </a:r>
            <a:br>
              <a:rPr lang="en-US" dirty="0"/>
            </a:br>
            <a:r>
              <a:rPr lang="en-US" dirty="0"/>
              <a:t>your publication Open Access?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473586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Open Access Team will check your funder and journal policies and advise on how to comply with Open Access requirements.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1" y="2215782"/>
            <a:ext cx="25400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54" y="2419710"/>
            <a:ext cx="2260600" cy="48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001" y="6010456"/>
            <a:ext cx="7301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hlinkClick r:id="rId5"/>
              </a:rPr>
              <a:t>https://www.openaccess.cam.ac.uk/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7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Science Framework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619566" y="1232972"/>
            <a:ext cx="5904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Cloud-based management for your projects @ </a:t>
            </a:r>
            <a:r>
              <a:rPr lang="en-US" dirty="0">
                <a:hlinkClick r:id="rId2"/>
              </a:rPr>
              <a:t>https://osf.io/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26" y="2206581"/>
            <a:ext cx="6446148" cy="34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40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which license?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710" y="1600201"/>
            <a:ext cx="4191000" cy="68194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Share your data with one of the Creative Commons licenses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8181" y="1600200"/>
            <a:ext cx="4038600" cy="68194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Share your code with one of the open source licenses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3104" y="2251120"/>
            <a:ext cx="4208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https://opensource.org/licenses</a:t>
            </a:r>
            <a:r>
              <a:rPr lang="en-US" sz="24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510" y="2251120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https://creativecommons.org/</a:t>
            </a:r>
            <a:r>
              <a:rPr lang="en-US" sz="2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8" y="3717657"/>
            <a:ext cx="2734992" cy="2059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072" y="2636397"/>
            <a:ext cx="2172681" cy="42216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094472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Creative work is under exclusive copyright by default.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390" y="3956466"/>
            <a:ext cx="1570365" cy="209382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19465"/>
            <a:ext cx="2087858" cy="498192"/>
          </a:xfrm>
          <a:prstGeom prst="rect">
            <a:avLst/>
          </a:prstGeom>
        </p:spPr>
      </p:pic>
      <p:pic>
        <p:nvPicPr>
          <p:cNvPr id="18" name="Picture 17" descr="Screen Shot 2019-02-26 at 11.23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3237514"/>
            <a:ext cx="2154949" cy="1765862"/>
          </a:xfrm>
          <a:prstGeom prst="rect">
            <a:avLst/>
          </a:prstGeom>
        </p:spPr>
      </p:pic>
      <p:pic>
        <p:nvPicPr>
          <p:cNvPr id="19" name="Picture 18" descr="Screen Shot 2019-02-26 at 11.23.39 cop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4955269"/>
            <a:ext cx="2154950" cy="16621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97671" y="6530207"/>
            <a:ext cx="2582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hlinkClick r:id="rId10"/>
              </a:rPr>
              <a:t>https://choosealicense.com</a:t>
            </a:r>
            <a:r>
              <a:rPr lang="en-US" sz="16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15642" y="2726970"/>
            <a:ext cx="41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They allow software to be freely used, modified, and shared. </a:t>
            </a:r>
          </a:p>
        </p:txBody>
      </p:sp>
    </p:spTree>
    <p:extLst>
      <p:ext uri="{BB962C8B-B14F-4D97-AF65-F5344CB8AC3E}">
        <p14:creationId xmlns:p14="http://schemas.microsoft.com/office/powerpoint/2010/main" val="41406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440" y="6252199"/>
            <a:ext cx="749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https://blogs.ch.cam.ac.uk/pmr/2011/08/01/why-you-need-a-data-management-plan/</a:t>
            </a:r>
            <a:r>
              <a:rPr lang="en-US" sz="16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b="4174"/>
          <a:stretch/>
        </p:blipFill>
        <p:spPr>
          <a:xfrm>
            <a:off x="2956570" y="1587611"/>
            <a:ext cx="3230860" cy="4516306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522105" y="5419272"/>
            <a:ext cx="116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xxxxxxxxxxx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106496" y="5613560"/>
            <a:ext cx="133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xxxxxxxxxxxxx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2804"/>
          </a:xfrm>
        </p:spPr>
        <p:txBody>
          <a:bodyPr>
            <a:normAutofit fontScale="90000"/>
          </a:bodyPr>
          <a:lstStyle/>
          <a:p>
            <a:r>
              <a:rPr lang="en-US" dirty="0"/>
              <a:t>To avoid data </a:t>
            </a:r>
            <a:r>
              <a:rPr lang="en-US" b="1" i="1" dirty="0"/>
              <a:t>disasters </a:t>
            </a:r>
            <a:r>
              <a:rPr lang="en-US" dirty="0"/>
              <a:t>...</a:t>
            </a:r>
            <a:br>
              <a:rPr lang="en-US" dirty="0"/>
            </a:br>
            <a:r>
              <a:rPr lang="en-US" sz="2800" dirty="0"/>
              <a:t>What would you do if you’d lose your data tomorrow?</a:t>
            </a:r>
          </a:p>
        </p:txBody>
      </p:sp>
    </p:spTree>
    <p:extLst>
      <p:ext uri="{BB962C8B-B14F-4D97-AF65-F5344CB8AC3E}">
        <p14:creationId xmlns:p14="http://schemas.microsoft.com/office/powerpoint/2010/main" val="2507545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Access Policy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2891"/>
            <a:ext cx="1590704" cy="6162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474" y="1506202"/>
            <a:ext cx="7783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 a CRUK-funded researcher, if you have an original primary article accepted for publication in a peer-reviewed journal, </a:t>
            </a:r>
            <a:r>
              <a:rPr lang="en-US" b="1" dirty="0"/>
              <a:t>you must ensure </a:t>
            </a:r>
            <a:r>
              <a:rPr lang="en-US" dirty="0"/>
              <a:t>that: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electronic copy of the final, published form of </a:t>
            </a:r>
            <a:r>
              <a:rPr lang="en-US" b="1" dirty="0"/>
              <a:t>your paper is available on Europe PubMed Central </a:t>
            </a:r>
            <a:r>
              <a:rPr lang="en-US" dirty="0"/>
              <a:t>(Europe PMC) as soon as possible and no later than 6 months after publication.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If you've paid an article processing charge (APC) for the Europe PMC deposit, your paper must be published with </a:t>
            </a:r>
            <a:r>
              <a:rPr lang="en-US" b="1" dirty="0"/>
              <a:t>a CC-BY license</a:t>
            </a:r>
            <a:r>
              <a:rPr lang="en-US" dirty="0"/>
              <a:t>, so that it may be freely copied and reused, providing that the original authors are properly credited. </a:t>
            </a:r>
            <a:r>
              <a:rPr lang="en-US" i="1" dirty="0"/>
              <a:t>Other licenses will not be compliant with your Grant Conditions.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journal you publish in must be published by a </a:t>
            </a:r>
            <a:r>
              <a:rPr lang="en-US" b="1" dirty="0"/>
              <a:t>publisher who has agreed to the COAF/</a:t>
            </a:r>
            <a:r>
              <a:rPr lang="en-US" b="1" dirty="0" err="1"/>
              <a:t>Wellcome</a:t>
            </a:r>
            <a:r>
              <a:rPr lang="en-US" b="1" dirty="0"/>
              <a:t> Trust publisher requirements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750474" y="5857695"/>
            <a:ext cx="7783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https://www.cancerresearchuk.org/sites/default/files/policy_on_open_access.pdf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1802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4920" y="1221746"/>
            <a:ext cx="5734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https://frama.link/manage-data-quiz</a:t>
            </a:r>
            <a:r>
              <a:rPr lang="en-US" sz="2800" b="1" dirty="0"/>
              <a:t> </a:t>
            </a:r>
          </a:p>
        </p:txBody>
      </p:sp>
      <p:pic>
        <p:nvPicPr>
          <p:cNvPr id="5" name="Picture 4" descr="Screen Shot 2019-02-26 at 13.45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65" y="1806222"/>
            <a:ext cx="4422272" cy="4957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607" y="512927"/>
            <a:ext cx="1698393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Always </a:t>
            </a:r>
            <a:r>
              <a:rPr lang="en-US" b="1" dirty="0"/>
              <a:t>make a copy </a:t>
            </a:r>
            <a:r>
              <a:rPr lang="en-US" dirty="0"/>
              <a:t>of your data</a:t>
            </a:r>
          </a:p>
          <a:p>
            <a:r>
              <a:rPr lang="en-US" b="1" dirty="0"/>
              <a:t>Backup</a:t>
            </a:r>
            <a:r>
              <a:rPr lang="en-US" dirty="0"/>
              <a:t> your data at least </a:t>
            </a:r>
            <a:r>
              <a:rPr lang="en-US" b="1" dirty="0"/>
              <a:t>twice</a:t>
            </a:r>
            <a:r>
              <a:rPr lang="en-US" dirty="0"/>
              <a:t> at two different locations </a:t>
            </a:r>
          </a:p>
          <a:p>
            <a:r>
              <a:rPr lang="en-US" dirty="0"/>
              <a:t>Document your process using a </a:t>
            </a:r>
            <a:r>
              <a:rPr lang="en-US" b="1" dirty="0"/>
              <a:t>ReadMe</a:t>
            </a:r>
            <a:r>
              <a:rPr lang="en-US" dirty="0"/>
              <a:t> file</a:t>
            </a:r>
          </a:p>
          <a:p>
            <a:r>
              <a:rPr lang="en-US" dirty="0"/>
              <a:t>Ideally most </a:t>
            </a:r>
            <a:r>
              <a:rPr lang="en-US" b="1" dirty="0"/>
              <a:t>data should be shared</a:t>
            </a:r>
          </a:p>
          <a:p>
            <a:pPr lvl="1"/>
            <a:r>
              <a:rPr lang="en-US" dirty="0"/>
              <a:t>Sharing is essential for all publicly funded research</a:t>
            </a:r>
          </a:p>
          <a:p>
            <a:pPr lvl="1"/>
            <a:r>
              <a:rPr lang="en-US" dirty="0"/>
              <a:t>Share as early as possible</a:t>
            </a:r>
          </a:p>
          <a:p>
            <a:pPr lvl="1"/>
            <a:r>
              <a:rPr lang="en-US" dirty="0"/>
              <a:t>Using suitable repositories and DOI</a:t>
            </a:r>
          </a:p>
          <a:p>
            <a:r>
              <a:rPr lang="en-US" dirty="0"/>
              <a:t>Share your work under a Creative Commons</a:t>
            </a:r>
          </a:p>
          <a:p>
            <a:pPr marL="0" indent="0">
              <a:buNone/>
            </a:pPr>
            <a:r>
              <a:rPr lang="en-US" dirty="0"/>
              <a:t>or Open Source </a:t>
            </a:r>
            <a:r>
              <a:rPr lang="en-US" b="1" dirty="0"/>
              <a:t>license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59" y="356008"/>
            <a:ext cx="1686441" cy="1686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641" y="5987779"/>
            <a:ext cx="2020508" cy="706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200" y="5022218"/>
            <a:ext cx="1216735" cy="1672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553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6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475005" y="1417638"/>
            <a:ext cx="6104520" cy="4578120"/>
          </a:xfrm>
          <a:prstGeom prst="rect">
            <a:avLst/>
          </a:prstGeom>
          <a:ln>
            <a:noFill/>
          </a:ln>
        </p:spPr>
      </p:pic>
      <p:sp>
        <p:nvSpPr>
          <p:cNvPr id="12" name="TextShape 2"/>
          <p:cNvSpPr txBox="1"/>
          <p:nvPr/>
        </p:nvSpPr>
        <p:spPr>
          <a:xfrm>
            <a:off x="1475005" y="6006918"/>
            <a:ext cx="6104520" cy="55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Research UK – University of Manchester – 27 April 2017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x-none" dirty="0"/>
              <a:t>if?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2"/>
          <p:cNvSpPr txBox="1"/>
          <p:nvPr/>
        </p:nvSpPr>
        <p:spPr>
          <a:xfrm>
            <a:off x="452159" y="3900767"/>
            <a:ext cx="4905941" cy="90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laptop got stolen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office/house burnt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USB stick is lost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portable hard disk is damaged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data 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Dropbox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disappeared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5358100" y="1417638"/>
            <a:ext cx="3423020" cy="4270545"/>
          </a:xfrm>
          <a:prstGeom prst="rect">
            <a:avLst/>
          </a:prstGeom>
          <a:ln>
            <a:noFill/>
          </a:ln>
        </p:spPr>
      </p:pic>
      <p:sp>
        <p:nvSpPr>
          <p:cNvPr id="13" name="TextShape 7"/>
          <p:cNvSpPr txBox="1"/>
          <p:nvPr/>
        </p:nvSpPr>
        <p:spPr>
          <a:xfrm>
            <a:off x="5565555" y="5692194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https://en.wikipedia.org/wiki/The_Scream</a:t>
            </a:r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What </a:t>
            </a:r>
            <a:r>
              <a:rPr lang="x-none" sz="2800" dirty="0"/>
              <a:t>would you do if you’d lose your data tomorrow?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391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755" y="1552917"/>
            <a:ext cx="7186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 stated in the first talk:</a:t>
            </a:r>
            <a:br>
              <a:rPr lang="en-US" sz="3600" dirty="0"/>
            </a:br>
            <a:r>
              <a:rPr lang="en-US" sz="3600" b="1" u="sng" dirty="0"/>
              <a:t>Never work directly on the raw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6357" y="3058013"/>
            <a:ext cx="281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Leave it intact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469" y="4563109"/>
            <a:ext cx="824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Always </a:t>
            </a:r>
            <a:r>
              <a:rPr lang="en-US" sz="3600" b="1" dirty="0"/>
              <a:t>make a copy</a:t>
            </a:r>
            <a:r>
              <a:rPr lang="en-US" sz="3600" dirty="0"/>
              <a:t>, and work on the copy</a:t>
            </a:r>
          </a:p>
        </p:txBody>
      </p:sp>
    </p:spTree>
    <p:extLst>
      <p:ext uri="{BB962C8B-B14F-4D97-AF65-F5344CB8AC3E}">
        <p14:creationId xmlns:p14="http://schemas.microsoft.com/office/powerpoint/2010/main" val="320968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71063" y="1287400"/>
            <a:ext cx="7779102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least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backups at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different locations</a:t>
            </a: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442477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disks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3153178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backup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6074832" y="2865788"/>
            <a:ext cx="1834891" cy="9340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Department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College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06079" y="2870360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1743130" y="2862848"/>
            <a:ext cx="1410048" cy="1070547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1065537" y="4446788"/>
            <a:ext cx="2384150" cy="834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</a:t>
            </a:r>
          </a:p>
          <a:p>
            <a:pPr algn="ctr"/>
            <a:r>
              <a:rPr 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£10-15 / TB (1024GB)</a:t>
            </a:r>
          </a:p>
        </p:txBody>
      </p:sp>
      <p:pic>
        <p:nvPicPr>
          <p:cNvPr id="126" name="Picture 125"/>
          <p:cNvPicPr/>
          <p:nvPr/>
        </p:nvPicPr>
        <p:blipFill>
          <a:blip r:embed="rId4"/>
          <a:stretch/>
        </p:blipFill>
        <p:spPr>
          <a:xfrm>
            <a:off x="535544" y="4497082"/>
            <a:ext cx="638734" cy="684523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5"/>
          <a:stretch/>
        </p:blipFill>
        <p:spPr>
          <a:xfrm>
            <a:off x="568199" y="5452018"/>
            <a:ext cx="638734" cy="688442"/>
          </a:xfrm>
          <a:prstGeom prst="rect">
            <a:avLst/>
          </a:prstGeom>
          <a:ln>
            <a:noFill/>
          </a:ln>
        </p:spPr>
      </p:pic>
      <p:sp>
        <p:nvSpPr>
          <p:cNvPr id="128" name="TextShape 7"/>
          <p:cNvSpPr txBox="1"/>
          <p:nvPr/>
        </p:nvSpPr>
        <p:spPr>
          <a:xfrm>
            <a:off x="1272243" y="5374290"/>
            <a:ext cx="1874404" cy="854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rate</a:t>
            </a:r>
          </a:p>
          <a:p>
            <a:pPr algn="ctr"/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1.5%/year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8"/>
          <p:cNvSpPr txBox="1"/>
          <p:nvPr/>
        </p:nvSpPr>
        <p:spPr>
          <a:xfrm>
            <a:off x="6194023" y="2379501"/>
            <a:ext cx="1955388" cy="361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6"/>
          <a:srcRect l="27367" r="30251"/>
          <a:stretch/>
        </p:blipFill>
        <p:spPr>
          <a:xfrm>
            <a:off x="7789226" y="2794265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7"/>
          <a:stretch/>
        </p:blipFill>
        <p:spPr>
          <a:xfrm>
            <a:off x="3495404" y="2986297"/>
            <a:ext cx="651796" cy="830507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8"/>
          <a:srcRect l="27126" t="13626" r="26606" b="15631"/>
          <a:stretch/>
        </p:blipFill>
        <p:spPr>
          <a:xfrm>
            <a:off x="4209898" y="2903345"/>
            <a:ext cx="925446" cy="943505"/>
          </a:xfrm>
          <a:prstGeom prst="rect">
            <a:avLst/>
          </a:prstGeom>
          <a:ln>
            <a:noFill/>
          </a:ln>
        </p:spPr>
      </p:pic>
      <p:sp>
        <p:nvSpPr>
          <p:cNvPr id="133" name="TextShape 9"/>
          <p:cNvSpPr txBox="1"/>
          <p:nvPr/>
        </p:nvSpPr>
        <p:spPr>
          <a:xfrm>
            <a:off x="3580307" y="4529741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(limit)</a:t>
            </a:r>
          </a:p>
        </p:txBody>
      </p:sp>
      <p:sp>
        <p:nvSpPr>
          <p:cNvPr id="134" name="TextShape 10"/>
          <p:cNvSpPr txBox="1"/>
          <p:nvPr/>
        </p:nvSpPr>
        <p:spPr>
          <a:xfrm>
            <a:off x="3580634" y="5444180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 data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</a:t>
            </a:r>
          </a:p>
        </p:txBody>
      </p:sp>
      <p:sp>
        <p:nvSpPr>
          <p:cNvPr id="135" name="TextShape 11"/>
          <p:cNvSpPr txBox="1"/>
          <p:nvPr/>
        </p:nvSpPr>
        <p:spPr>
          <a:xfrm>
            <a:off x="6160714" y="5376903"/>
            <a:ext cx="2385130" cy="870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between institutions</a:t>
            </a:r>
          </a:p>
        </p:txBody>
      </p:sp>
      <p:sp>
        <p:nvSpPr>
          <p:cNvPr id="136" name="TextShape 12"/>
          <p:cNvSpPr txBox="1"/>
          <p:nvPr/>
        </p:nvSpPr>
        <p:spPr>
          <a:xfrm>
            <a:off x="6258027" y="4479447"/>
            <a:ext cx="2014494" cy="8347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Managed by experts</a:t>
            </a:r>
          </a:p>
        </p:txBody>
      </p:sp>
      <p:pic>
        <p:nvPicPr>
          <p:cNvPr id="137" name="Picture 136"/>
          <p:cNvPicPr/>
          <p:nvPr/>
        </p:nvPicPr>
        <p:blipFill>
          <a:blip r:embed="rId9"/>
          <a:srcRect l="17867" t="17438" r="17867" b="17438"/>
          <a:stretch/>
        </p:blipFill>
        <p:spPr>
          <a:xfrm>
            <a:off x="5135344" y="3069250"/>
            <a:ext cx="736046" cy="5832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78274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2"/>
          <p:cNvSpPr txBox="1"/>
          <p:nvPr/>
        </p:nvSpPr>
        <p:spPr>
          <a:xfrm>
            <a:off x="3087541" y="1254742"/>
            <a:ext cx="154817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667622" y="1261926"/>
            <a:ext cx="2155238" cy="601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932630" y="1433384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270058" y="2337699"/>
            <a:ext cx="1410048" cy="1070547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rcRect l="27367" r="30251"/>
          <a:stretch/>
        </p:blipFill>
        <p:spPr>
          <a:xfrm>
            <a:off x="1769581" y="1954940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484929" y="4208707"/>
            <a:ext cx="841522" cy="10721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rcRect l="27126" t="13626" r="26606" b="15631"/>
          <a:stretch/>
        </p:blipFill>
        <p:spPr>
          <a:xfrm>
            <a:off x="1382617" y="4126734"/>
            <a:ext cx="1205954" cy="1229594"/>
          </a:xfrm>
          <a:prstGeom prst="rect">
            <a:avLst/>
          </a:prstGeom>
          <a:ln>
            <a:noFill/>
          </a:ln>
        </p:spPr>
      </p:pic>
      <p:sp>
        <p:nvSpPr>
          <p:cNvPr id="146" name="TextShape 4"/>
          <p:cNvSpPr txBox="1"/>
          <p:nvPr/>
        </p:nvSpPr>
        <p:spPr>
          <a:xfrm>
            <a:off x="2523588" y="2111702"/>
            <a:ext cx="2648983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sp>
        <p:nvSpPr>
          <p:cNvPr id="147" name="TextShape 5"/>
          <p:cNvSpPr txBox="1"/>
          <p:nvPr/>
        </p:nvSpPr>
        <p:spPr>
          <a:xfrm>
            <a:off x="5343684" y="1898768"/>
            <a:ext cx="3635424" cy="1082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Install software </a:t>
            </a:r>
          </a:p>
          <a:p>
            <a:pPr algn="just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Time machine (Mac users)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Syncback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(Windows) https://www.2brightsparks.com</a:t>
            </a:r>
          </a:p>
        </p:txBody>
      </p:sp>
      <p:sp>
        <p:nvSpPr>
          <p:cNvPr id="148" name="TextShape 6"/>
          <p:cNvSpPr txBox="1"/>
          <p:nvPr/>
        </p:nvSpPr>
        <p:spPr>
          <a:xfrm>
            <a:off x="5356092" y="4529740"/>
            <a:ext cx="3353028" cy="14386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Automatically upload files to the cloud when any changes are saved</a:t>
            </a:r>
          </a:p>
        </p:txBody>
      </p:sp>
      <p:sp>
        <p:nvSpPr>
          <p:cNvPr id="149" name="TextShape 7"/>
          <p:cNvSpPr txBox="1"/>
          <p:nvPr/>
        </p:nvSpPr>
        <p:spPr>
          <a:xfrm>
            <a:off x="2654208" y="4822688"/>
            <a:ext cx="2566039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pic>
        <p:nvPicPr>
          <p:cNvPr id="150" name="Picture 149"/>
          <p:cNvPicPr/>
          <p:nvPr/>
        </p:nvPicPr>
        <p:blipFill>
          <a:blip r:embed="rId7"/>
          <a:stretch/>
        </p:blipFill>
        <p:spPr>
          <a:xfrm>
            <a:off x="8134275" y="1678648"/>
            <a:ext cx="552525" cy="552583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8"/>
          <a:srcRect l="17867" t="17438" r="17867" b="17438"/>
          <a:stretch/>
        </p:blipFill>
        <p:spPr>
          <a:xfrm>
            <a:off x="829440" y="5415114"/>
            <a:ext cx="995328" cy="788704"/>
          </a:xfrm>
          <a:prstGeom prst="rect">
            <a:avLst/>
          </a:prstGeom>
          <a:ln>
            <a:noFill/>
          </a:ln>
        </p:spPr>
      </p:pic>
      <p:sp>
        <p:nvSpPr>
          <p:cNvPr id="152" name="TextShape 8"/>
          <p:cNvSpPr txBox="1"/>
          <p:nvPr/>
        </p:nvSpPr>
        <p:spPr>
          <a:xfrm>
            <a:off x="5316253" y="3054227"/>
            <a:ext cx="2648983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RAID technology</a:t>
            </a:r>
          </a:p>
        </p:txBody>
      </p:sp>
      <p:sp>
        <p:nvSpPr>
          <p:cNvPr id="153" name="TextShape 9"/>
          <p:cNvSpPr txBox="1"/>
          <p:nvPr/>
        </p:nvSpPr>
        <p:spPr>
          <a:xfrm>
            <a:off x="5316253" y="3577091"/>
            <a:ext cx="1902487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Checksums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239858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3"/>
          <p:cNvSpPr/>
          <p:nvPr/>
        </p:nvSpPr>
        <p:spPr>
          <a:xfrm>
            <a:off x="4572000" y="1317221"/>
            <a:ext cx="0" cy="487919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Shape 4"/>
          <p:cNvSpPr txBox="1"/>
          <p:nvPr/>
        </p:nvSpPr>
        <p:spPr>
          <a:xfrm>
            <a:off x="983572" y="2512365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</a:t>
            </a:r>
          </a:p>
        </p:txBody>
      </p:sp>
      <p:sp>
        <p:nvSpPr>
          <p:cNvPr id="158" name="TextShape 5"/>
          <p:cNvSpPr txBox="1"/>
          <p:nvPr/>
        </p:nvSpPr>
        <p:spPr>
          <a:xfrm>
            <a:off x="3498016" y="2512692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week</a:t>
            </a:r>
          </a:p>
        </p:txBody>
      </p:sp>
      <p:sp>
        <p:nvSpPr>
          <p:cNvPr id="159" name="TextShape 6"/>
          <p:cNvSpPr txBox="1"/>
          <p:nvPr/>
        </p:nvSpPr>
        <p:spPr>
          <a:xfrm>
            <a:off x="5849185" y="2447375"/>
            <a:ext cx="2553630" cy="73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month-year</a:t>
            </a: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149586" y="3050578"/>
            <a:ext cx="2082417" cy="2082636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203014" y="3427132"/>
            <a:ext cx="1018840" cy="1336714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4"/>
          <a:stretch/>
        </p:blipFill>
        <p:spPr>
          <a:xfrm>
            <a:off x="6234515" y="3133204"/>
            <a:ext cx="1685004" cy="20447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manual </a:t>
            </a:r>
            <a:r>
              <a:rPr lang="is-IS" dirty="0"/>
              <a:t>… how often?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0575" y="1814762"/>
            <a:ext cx="690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much would you be willing to lose?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3381" y="5469529"/>
            <a:ext cx="7357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Software allows you to set up </a:t>
            </a:r>
            <a:r>
              <a:rPr lang="en-US" sz="3200" b="1" i="1" dirty="0"/>
              <a:t>backup time </a:t>
            </a:r>
          </a:p>
          <a:p>
            <a:pPr algn="ctr"/>
            <a:r>
              <a:rPr lang="en-US" sz="3200" i="1" dirty="0"/>
              <a:t>automatically</a:t>
            </a:r>
          </a:p>
        </p:txBody>
      </p:sp>
    </p:spTree>
    <p:extLst>
      <p:ext uri="{BB962C8B-B14F-4D97-AF65-F5344CB8AC3E}">
        <p14:creationId xmlns:p14="http://schemas.microsoft.com/office/powerpoint/2010/main" val="376326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2"/>
          <p:cNvSpPr txBox="1"/>
          <p:nvPr/>
        </p:nvSpPr>
        <p:spPr>
          <a:xfrm>
            <a:off x="379452" y="2761607"/>
            <a:ext cx="1492992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Space/price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2886386" y="1280542"/>
            <a:ext cx="882994" cy="1125087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rcRect l="27126" t="13626" r="26606" b="15631"/>
          <a:stretch/>
        </p:blipFill>
        <p:spPr>
          <a:xfrm>
            <a:off x="4984804" y="1244291"/>
            <a:ext cx="1161216" cy="1183872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rcRect l="17867" t="17438" r="17867" b="17438"/>
          <a:stretch/>
        </p:blipFill>
        <p:spPr>
          <a:xfrm>
            <a:off x="7248783" y="1362514"/>
            <a:ext cx="1151419" cy="91248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4644864" y="2637178"/>
            <a:ext cx="1841096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 (free)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TB (£80/year)</a:t>
            </a:r>
          </a:p>
        </p:txBody>
      </p:sp>
      <p:sp>
        <p:nvSpPr>
          <p:cNvPr id="170" name="TextShape 4"/>
          <p:cNvSpPr txBox="1"/>
          <p:nvPr/>
        </p:nvSpPr>
        <p:spPr>
          <a:xfrm>
            <a:off x="7243884" y="2636851"/>
            <a:ext cx="1161216" cy="5813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GB (free)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TB (£60)</a:t>
            </a:r>
          </a:p>
        </p:txBody>
      </p:sp>
      <p:sp>
        <p:nvSpPr>
          <p:cNvPr id="171" name="TextShape 5"/>
          <p:cNvSpPr txBox="1"/>
          <p:nvPr/>
        </p:nvSpPr>
        <p:spPr>
          <a:xfrm>
            <a:off x="183522" y="3385711"/>
            <a:ext cx="1905100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history and recovery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542728" y="4646658"/>
            <a:ext cx="107827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7"/>
          <p:cNvSpPr txBox="1"/>
          <p:nvPr/>
        </p:nvSpPr>
        <p:spPr>
          <a:xfrm>
            <a:off x="248832" y="4092769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size limit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8"/>
          <p:cNvSpPr txBox="1"/>
          <p:nvPr/>
        </p:nvSpPr>
        <p:spPr>
          <a:xfrm>
            <a:off x="2538609" y="3515529"/>
            <a:ext cx="1578548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unlimited</a:t>
            </a:r>
          </a:p>
        </p:txBody>
      </p:sp>
      <p:sp>
        <p:nvSpPr>
          <p:cNvPr id="175" name="TextShape 9"/>
          <p:cNvSpPr txBox="1"/>
          <p:nvPr/>
        </p:nvSpPr>
        <p:spPr>
          <a:xfrm>
            <a:off x="761517" y="5303258"/>
            <a:ext cx="66355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10"/>
          <p:cNvSpPr txBox="1"/>
          <p:nvPr/>
        </p:nvSpPr>
        <p:spPr>
          <a:xfrm>
            <a:off x="2166667" y="2637178"/>
            <a:ext cx="2322432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GB (free)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TB (£96/year)</a:t>
            </a:r>
          </a:p>
        </p:txBody>
      </p:sp>
      <p:sp>
        <p:nvSpPr>
          <p:cNvPr id="177" name="TextShape 11"/>
          <p:cNvSpPr txBox="1"/>
          <p:nvPr/>
        </p:nvSpPr>
        <p:spPr>
          <a:xfrm>
            <a:off x="2191812" y="5250515"/>
            <a:ext cx="2272143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 Linux,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78" name="TextShape 12"/>
          <p:cNvSpPr txBox="1"/>
          <p:nvPr/>
        </p:nvSpPr>
        <p:spPr>
          <a:xfrm>
            <a:off x="3119217" y="4723733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79" name="TextShape 13"/>
          <p:cNvSpPr txBox="1"/>
          <p:nvPr/>
        </p:nvSpPr>
        <p:spPr>
          <a:xfrm>
            <a:off x="4876063" y="4723733"/>
            <a:ext cx="137869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80" name="TextShape 14"/>
          <p:cNvSpPr txBox="1"/>
          <p:nvPr/>
        </p:nvSpPr>
        <p:spPr>
          <a:xfrm>
            <a:off x="7615826" y="4723733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81" name="TextShape 15"/>
          <p:cNvSpPr txBox="1"/>
          <p:nvPr/>
        </p:nvSpPr>
        <p:spPr>
          <a:xfrm>
            <a:off x="248832" y="6014398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16"/>
          <p:cNvSpPr txBox="1"/>
          <p:nvPr/>
        </p:nvSpPr>
        <p:spPr>
          <a:xfrm>
            <a:off x="2374027" y="5961655"/>
            <a:ext cx="1907712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 anywhere on any devices</a:t>
            </a:r>
          </a:p>
        </p:txBody>
      </p:sp>
      <p:sp>
        <p:nvSpPr>
          <p:cNvPr id="183" name="TextShape 17"/>
          <p:cNvSpPr txBox="1"/>
          <p:nvPr/>
        </p:nvSpPr>
        <p:spPr>
          <a:xfrm>
            <a:off x="3001006" y="4169844"/>
            <a:ext cx="65375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None</a:t>
            </a:r>
          </a:p>
        </p:txBody>
      </p:sp>
      <p:sp>
        <p:nvSpPr>
          <p:cNvPr id="184" name="TextShape 18"/>
          <p:cNvSpPr txBox="1"/>
          <p:nvPr/>
        </p:nvSpPr>
        <p:spPr>
          <a:xfrm>
            <a:off x="5345970" y="3515529"/>
            <a:ext cx="43888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</a:p>
        </p:txBody>
      </p:sp>
      <p:sp>
        <p:nvSpPr>
          <p:cNvPr id="185" name="TextShape 19"/>
          <p:cNvSpPr txBox="1"/>
          <p:nvPr/>
        </p:nvSpPr>
        <p:spPr>
          <a:xfrm>
            <a:off x="4973702" y="4169844"/>
            <a:ext cx="1183421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to 5 TB</a:t>
            </a:r>
          </a:p>
        </p:txBody>
      </p:sp>
      <p:sp>
        <p:nvSpPr>
          <p:cNvPr id="186" name="TextShape 20"/>
          <p:cNvSpPr txBox="1"/>
          <p:nvPr/>
        </p:nvSpPr>
        <p:spPr>
          <a:xfrm>
            <a:off x="4713767" y="5250515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87" name="TextShape 21"/>
          <p:cNvSpPr txBox="1"/>
          <p:nvPr/>
        </p:nvSpPr>
        <p:spPr>
          <a:xfrm>
            <a:off x="4921127" y="6055875"/>
            <a:ext cx="1288571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editing</a:t>
            </a:r>
          </a:p>
        </p:txBody>
      </p:sp>
      <p:sp>
        <p:nvSpPr>
          <p:cNvPr id="188" name="TextShape 22"/>
          <p:cNvSpPr txBox="1"/>
          <p:nvPr/>
        </p:nvSpPr>
        <p:spPr>
          <a:xfrm>
            <a:off x="7055138" y="3515529"/>
            <a:ext cx="153870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90 days</a:t>
            </a:r>
          </a:p>
        </p:txBody>
      </p:sp>
      <p:sp>
        <p:nvSpPr>
          <p:cNvPr id="189" name="TextShape 23"/>
          <p:cNvSpPr txBox="1"/>
          <p:nvPr/>
        </p:nvSpPr>
        <p:spPr>
          <a:xfrm>
            <a:off x="6949662" y="5961655"/>
            <a:ext cx="174966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with Microsoft Office</a:t>
            </a:r>
          </a:p>
        </p:txBody>
      </p:sp>
      <p:sp>
        <p:nvSpPr>
          <p:cNvPr id="190" name="TextShape 24"/>
          <p:cNvSpPr txBox="1"/>
          <p:nvPr/>
        </p:nvSpPr>
        <p:spPr>
          <a:xfrm>
            <a:off x="7437203" y="4169844"/>
            <a:ext cx="77457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</a:t>
            </a:r>
          </a:p>
        </p:txBody>
      </p:sp>
      <p:sp>
        <p:nvSpPr>
          <p:cNvPr id="191" name="TextShape 25"/>
          <p:cNvSpPr txBox="1"/>
          <p:nvPr/>
        </p:nvSpPr>
        <p:spPr>
          <a:xfrm>
            <a:off x="6972847" y="5250515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backup and file sharing</a:t>
            </a:r>
          </a:p>
        </p:txBody>
      </p:sp>
    </p:spTree>
    <p:extLst>
      <p:ext uri="{BB962C8B-B14F-4D97-AF65-F5344CB8AC3E}">
        <p14:creationId xmlns:p14="http://schemas.microsoft.com/office/powerpoint/2010/main" val="244815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1586</TotalTime>
  <Words>1261</Words>
  <Application>Microsoft Macintosh PowerPoint</Application>
  <PresentationFormat>On-screen Show (4:3)</PresentationFormat>
  <Paragraphs>200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Office Theme</vt:lpstr>
      <vt:lpstr>How do you manage your research data?</vt:lpstr>
      <vt:lpstr>To avoid data disasters ... What would you do if you’d lose your data tomorrow?</vt:lpstr>
      <vt:lpstr>What if?</vt:lpstr>
      <vt:lpstr>What would you do if you’d lose your data tomorrow?</vt:lpstr>
      <vt:lpstr>PowerPoint Presentation</vt:lpstr>
      <vt:lpstr>Data backup</vt:lpstr>
      <vt:lpstr>Data backup</vt:lpstr>
      <vt:lpstr>If manual … how often?</vt:lpstr>
      <vt:lpstr>Data backup and file sharing</vt:lpstr>
      <vt:lpstr>Beware of the cloud…</vt:lpstr>
      <vt:lpstr>Why data sharing is important?</vt:lpstr>
      <vt:lpstr>Research Data Policies</vt:lpstr>
      <vt:lpstr>What data to share?</vt:lpstr>
      <vt:lpstr>When to share?</vt:lpstr>
      <vt:lpstr>Gather information early</vt:lpstr>
      <vt:lpstr>How to share your data?</vt:lpstr>
      <vt:lpstr>How to make  your publication Open Access?</vt:lpstr>
      <vt:lpstr>Open Science Framework</vt:lpstr>
      <vt:lpstr>Under which license?</vt:lpstr>
      <vt:lpstr>Open Access Policy</vt:lpstr>
      <vt:lpstr>Quiz</vt:lpstr>
      <vt:lpstr>Conclusion</vt:lpstr>
    </vt:vector>
  </TitlesOfParts>
  <Company>CRUK Cambridge Institute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</dc:creator>
  <cp:lastModifiedBy>Mark Fernandes</cp:lastModifiedBy>
  <cp:revision>249</cp:revision>
  <dcterms:created xsi:type="dcterms:W3CDTF">2018-02-23T07:46:05Z</dcterms:created>
  <dcterms:modified xsi:type="dcterms:W3CDTF">2019-11-27T14:06:07Z</dcterms:modified>
</cp:coreProperties>
</file>